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32"/>
  </p:notesMasterIdLst>
  <p:sldIdLst>
    <p:sldId id="2147480783" r:id="rId7"/>
    <p:sldId id="2088" r:id="rId8"/>
    <p:sldId id="2147480792" r:id="rId9"/>
    <p:sldId id="2147480217" r:id="rId10"/>
    <p:sldId id="2147480063" r:id="rId11"/>
    <p:sldId id="2147480215" r:id="rId12"/>
    <p:sldId id="2147480771" r:id="rId13"/>
    <p:sldId id="2147480780" r:id="rId14"/>
    <p:sldId id="2147480143" r:id="rId15"/>
    <p:sldId id="342" r:id="rId16"/>
    <p:sldId id="356" r:id="rId17"/>
    <p:sldId id="2147480773" r:id="rId18"/>
    <p:sldId id="2147480204" r:id="rId19"/>
    <p:sldId id="2147480203" r:id="rId20"/>
    <p:sldId id="2147480788" r:id="rId21"/>
    <p:sldId id="2147480772" r:id="rId22"/>
    <p:sldId id="2147479960" r:id="rId23"/>
    <p:sldId id="2147479559" r:id="rId24"/>
    <p:sldId id="2147480218" r:id="rId25"/>
    <p:sldId id="2147480137" r:id="rId26"/>
    <p:sldId id="2147480757" r:id="rId27"/>
    <p:sldId id="2147480785" r:id="rId28"/>
    <p:sldId id="2147480214" r:id="rId29"/>
    <p:sldId id="2147480151" r:id="rId30"/>
    <p:sldId id="2147480787" r:id="rId3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1"/>
    <p:restoredTop sz="67310" autoAdjust="0"/>
  </p:normalViewPr>
  <p:slideViewPr>
    <p:cSldViewPr snapToGrid="0">
      <p:cViewPr varScale="1">
        <p:scale>
          <a:sx n="99" d="100"/>
          <a:sy n="99" d="100"/>
        </p:scale>
        <p:origin x="3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7/16/24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creativity or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17-18</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17-18</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CPT 4 we have a system prompt</a:t>
            </a:r>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23-23</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21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7F0C6-5E06-064D-8A2A-6C62555B6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FFFDD-70A7-E18D-6702-8992067E8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5A5FA-3916-0D52-B1C0-8A0A3849C17C}"/>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a:extLst>
              <a:ext uri="{FF2B5EF4-FFF2-40B4-BE49-F238E27FC236}">
                <a16:creationId xmlns:a16="http://schemas.microsoft.com/office/drawing/2014/main" id="{75D90770-0C8B-6127-9522-67A4315AD99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9593D67-550A-D900-BBC6-24BDFDDF184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506742A-940E-C895-DADB-1AF90E9B8B8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0C405A-BC5A-EBAD-D30E-41AD729E5C6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790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Artificial intelligence (AI) has a long and storied history that spans many decades.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Some of the earliest work in AI was done in the 1950s and 1960s,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a:t>
            </a:r>
            <a:endParaRPr lang="en-US" dirty="0">
              <a:effectLst/>
            </a:endParaRPr>
          </a:p>
          <a:p>
            <a:pPr marL="0" algn="l" rtl="0" eaLnBrk="1" latinLnBrk="0" hangingPunct="1">
              <a:spcBef>
                <a:spcPts val="0"/>
              </a:spcBef>
              <a:spcAft>
                <a:spcPts val="0"/>
              </a:spcAft>
            </a:pP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In the 1990s and 2000s, AI research continued to evolve, and new subfields began to emerge.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Another was "neural networks," which are mathematical models inspired by the structure and function of the human brain.</a:t>
            </a:r>
            <a:endParaRPr lang="en-US" dirty="0">
              <a:effectLst/>
            </a:endParaRPr>
          </a:p>
          <a:p>
            <a:endParaRPr lang="en-US" b="1" dirty="0"/>
          </a:p>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0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0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p>
          <a:p>
            <a:pPr>
              <a:lnSpc>
                <a:spcPct val="107000"/>
              </a:lnSpc>
              <a:spcAft>
                <a:spcPts val="800"/>
              </a:spcAft>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0" i="0" dirty="0">
                <a:solidFill>
                  <a:srgbClr val="292929"/>
                </a:solidFill>
                <a:effectLst/>
                <a:latin typeface="source-serif-pro"/>
              </a:rPr>
              <a:t>GPT-3 has approximately 175 billion (</a:t>
            </a:r>
            <a:r>
              <a:rPr lang="en-US" sz="1600" b="0" i="0" dirty="0" err="1">
                <a:solidFill>
                  <a:srgbClr val="292929"/>
                </a:solidFill>
                <a:effectLst/>
                <a:latin typeface="source-serif-pro"/>
              </a:rPr>
              <a:t>miljard</a:t>
            </a:r>
            <a:r>
              <a:rPr lang="en-US" sz="1600" b="0" i="0" dirty="0">
                <a:solidFill>
                  <a:srgbClr val="292929"/>
                </a:solidFill>
                <a:effectLst/>
                <a:latin typeface="source-serif-pro"/>
              </a:rPr>
              <a:t>) parameters. </a:t>
            </a:r>
          </a:p>
          <a:p>
            <a:pPr algn="l">
              <a:buFont typeface="+mj-lt"/>
              <a:buNone/>
            </a:pPr>
            <a:endParaRPr lang="en-US" sz="1600" b="0" i="0" dirty="0">
              <a:solidFill>
                <a:srgbClr val="FBFBFB"/>
              </a:solidFill>
              <a:effectLst/>
              <a:latin typeface="Maven Pro"/>
              <a:ea typeface="Calibri" panose="020F0502020204030204" pitchFamily="34" charset="0"/>
              <a:cs typeface="Times New Roman" panose="02020603050405020304" pitchFamily="18" charset="0"/>
            </a:endParaRPr>
          </a:p>
          <a:p>
            <a:pPr algn="l">
              <a:buFont typeface="+mj-lt"/>
              <a:buNone/>
            </a:pPr>
            <a:r>
              <a:rPr lang="en-US" sz="1200" b="0" i="0" dirty="0">
                <a:solidFill>
                  <a:srgbClr val="292929"/>
                </a:solidFill>
                <a:effectLst/>
                <a:latin typeface="source-serif-pro"/>
              </a:rPr>
              <a:t>In contrast, the human brain 60 trillion (</a:t>
            </a:r>
            <a:r>
              <a:rPr lang="en-US" sz="1200" b="0" i="0" dirty="0" err="1">
                <a:solidFill>
                  <a:srgbClr val="292929"/>
                </a:solidFill>
                <a:effectLst/>
                <a:latin typeface="source-serif-pro"/>
              </a:rPr>
              <a:t>biljoen</a:t>
            </a:r>
            <a:r>
              <a:rPr lang="en-US" sz="1200" b="0" i="0" dirty="0">
                <a:solidFill>
                  <a:srgbClr val="292929"/>
                </a:solidFill>
                <a:effectLst/>
                <a:latin typeface="source-serif-pro"/>
              </a:rPr>
              <a:t>) parameters or about 300x more parameters than GPT-3</a:t>
            </a:r>
          </a:p>
          <a:p>
            <a:pPr>
              <a:lnSpc>
                <a:spcPct val="107000"/>
              </a:lnSpc>
              <a:spcAft>
                <a:spcPts val="800"/>
              </a:spcAft>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16161D"/>
                </a:solidFill>
                <a:effectLst/>
                <a:latin typeface="HKGothicNo2"/>
              </a:rPr>
              <a:t>Along with its high dimensions, the cost of training GPT-3 was over 4.6 million dollars using Tesla V100 GPU Azure cloud instances and took 9 days to train. </a:t>
            </a:r>
            <a:r>
              <a:rPr lang="en-US" sz="1200" b="0" i="0" dirty="0">
                <a:solidFill>
                  <a:srgbClr val="150727"/>
                </a:solidFill>
                <a:effectLst/>
                <a:latin typeface="Camphor"/>
              </a:rPr>
              <a:t>Similarly, if this model was trained on a single RTX 8000, assuming 15 TFLOPS, it would take 665 years to </a:t>
            </a:r>
            <a:r>
              <a:rPr lang="en-CA" sz="1200" b="0" i="0" dirty="0">
                <a:solidFill>
                  <a:srgbClr val="150727"/>
                </a:solidFill>
                <a:effectLst/>
                <a:latin typeface="Camphor"/>
              </a:rPr>
              <a:t>train and run. </a:t>
            </a:r>
            <a:endParaRPr lang="en-CA" sz="1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1200" b="1" i="0" dirty="0">
                <a:solidFill>
                  <a:srgbClr val="150727"/>
                </a:solidFill>
                <a:effectLst/>
                <a:latin typeface="Camphor"/>
              </a:rPr>
              <a:t>without fine-tuning</a:t>
            </a:r>
            <a:r>
              <a:rPr lang="en-US" sz="1200" b="0" i="0" dirty="0">
                <a:solidFill>
                  <a:srgbClr val="150727"/>
                </a:solidFill>
                <a:effectLst/>
                <a:latin typeface="Camphor"/>
              </a:rPr>
              <a:t>. In other words, it can solve </a:t>
            </a:r>
            <a:r>
              <a:rPr lang="en-US" sz="1200" b="0" i="0" dirty="0" err="1">
                <a:solidFill>
                  <a:srgbClr val="150727"/>
                </a:solidFill>
                <a:effectLst/>
                <a:latin typeface="Camphor"/>
              </a:rPr>
              <a:t>practicily</a:t>
            </a:r>
            <a:r>
              <a:rPr lang="en-US" sz="1200" b="0" i="0" dirty="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In addition, GPT-3 demonstrates that a language model trained on enough data can solve NLP tasks that it has never encountered. This </a:t>
            </a:r>
            <a:r>
              <a:rPr lang="en-US" sz="1200" b="0" i="0" dirty="0">
                <a:solidFill>
                  <a:srgbClr val="FBFBFB"/>
                </a:solidFill>
                <a:effectLst/>
                <a:latin typeface="Maven Pro"/>
              </a:rPr>
              <a:t>raises the question of which </a:t>
            </a:r>
            <a:r>
              <a:rPr lang="en-US" sz="1200" b="1" i="0" dirty="0">
                <a:solidFill>
                  <a:srgbClr val="FBFBFB"/>
                </a:solidFill>
                <a:effectLst/>
                <a:latin typeface="Maven Pro"/>
              </a:rPr>
              <a:t>undiscovered abilities remain in large language models</a:t>
            </a:r>
            <a:r>
              <a:rPr lang="en-US" sz="1200" b="0" i="0" dirty="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1200" b="0" i="0" dirty="0">
                <a:effectLst/>
                <a:latin typeface="Maven Pro"/>
                <a:hlinkClick r:id="rId3"/>
              </a:rPr>
              <a:t>chain-of-thought prompting</a:t>
            </a:r>
            <a:r>
              <a:rPr lang="en-US" sz="1200" b="0" i="0" dirty="0">
                <a:solidFill>
                  <a:srgbClr val="FBFBFB"/>
                </a:solidFill>
                <a:effectLst/>
                <a:latin typeface="Maven Pro"/>
              </a:rPr>
              <a:t> , which was just recently discovered, works only when a certain number of parameters is reached.</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7/16/24 10:17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7/16/24</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7/16/24</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7/16/24</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7/16/24</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7/16/24</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7/16/24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7/16/24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7/16/24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7/16/24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7/16/24</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7/16/24</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7/16/24</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7/16/24</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7/16/24</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0.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1.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7/16/24</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7/16/24</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1.xml"/><Relationship Id="rId4" Type="http://schemas.openxmlformats.org/officeDocument/2006/relationships/image" Target="../media/image49.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49.svg"/></Relationships>
</file>

<file path=ppt/slides/_rels/slide1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1.jpg"/><Relationship Id="rId5" Type="http://schemas.openxmlformats.org/officeDocument/2006/relationships/image" Target="../media/image50.jpeg"/><Relationship Id="rId4" Type="http://schemas.openxmlformats.org/officeDocument/2006/relationships/image" Target="../media/image49.svg"/></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42.xml"/><Relationship Id="rId4" Type="http://schemas.openxmlformats.org/officeDocument/2006/relationships/image" Target="../media/image87.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60.jpeg"/><Relationship Id="rId21" Type="http://schemas.openxmlformats.org/officeDocument/2006/relationships/image" Target="../media/image77.png"/><Relationship Id="rId7" Type="http://schemas.openxmlformats.org/officeDocument/2006/relationships/image" Target="../media/image63.jpe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5.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67.png"/><Relationship Id="rId24" Type="http://schemas.openxmlformats.org/officeDocument/2006/relationships/image" Target="../media/image80.svg"/><Relationship Id="rId5"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79.png"/><Relationship Id="rId10" Type="http://schemas.openxmlformats.org/officeDocument/2006/relationships/image" Target="../media/image66.svg"/><Relationship Id="rId19" Type="http://schemas.openxmlformats.org/officeDocument/2006/relationships/image" Target="../media/image75.png"/><Relationship Id="rId4" Type="http://schemas.openxmlformats.org/officeDocument/2006/relationships/image" Target="../media/image61.jpe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5016758"/>
          </a:xfrm>
          <a:prstGeom prst="rect">
            <a:avLst/>
          </a:prstGeom>
          <a:noFill/>
        </p:spPr>
        <p:txBody>
          <a:bodyPr wrap="square">
            <a:spAutoFit/>
          </a:bodyPr>
          <a:lstStyle/>
          <a:p>
            <a:pPr lvl="0" defTabSz="914367">
              <a:defRPr/>
            </a:pPr>
            <a:r>
              <a:rPr lang="en-US" sz="5400" b="1" dirty="0">
                <a:solidFill>
                  <a:schemeClr val="bg1"/>
                </a:solidFill>
                <a:latin typeface="Segoe UI" panose="020B0502040204020203" pitchFamily="34" charset="0"/>
              </a:rPr>
              <a:t>Learn how to use OpenAI models using prompt engineering</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1" i="0" u="none" strike="noStrike" kern="1200" cap="none" spc="-5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Alec Harrison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Software Consultant @</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000" b="0" i="0" u="none" strike="noStrike" kern="1200" cap="none" spc="-50" normalizeH="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LeanTECHniques</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000" spc="-50" dirty="0">
              <a:ln w="3175">
                <a:noFill/>
              </a:ln>
              <a:solidFill>
                <a:prstClr val="white"/>
              </a:solidFill>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36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4.79167E-6 -2.96296E-6 L 0.02057 0.00047 " pathEditMode="relative" rAng="0" ptsTypes="AA">
                                      <p:cBhvr>
                                        <p:cTn id="9" dur="500" spd="-100000" fill="hold"/>
                                        <p:tgtEl>
                                          <p:spTgt spid="7"/>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dirty="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dirty="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dirty="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dirty="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dirty="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dirty="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dirty="0">
                          <a:solidFill>
                            <a:schemeClr val="bg1"/>
                          </a:solidFill>
                        </a:rPr>
                        <a:t>a</a:t>
                      </a:r>
                      <a:r>
                        <a:rPr lang="en-NL" sz="1400"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dirty="0">
                          <a:solidFill>
                            <a:schemeClr val="bg1"/>
                          </a:solidFill>
                        </a:rPr>
                        <a:t>a</a:t>
                      </a:r>
                      <a:r>
                        <a:rPr lang="en-NL" sz="1400" dirty="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dirty="0">
                          <a:solidFill>
                            <a:schemeClr val="bg1"/>
                          </a:solidFill>
                        </a:rPr>
                        <a:t>a</a:t>
                      </a:r>
                      <a:r>
                        <a:rPr lang="en-NL" sz="1400" dirty="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dirty="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dirty="0">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Write a tagline for a trip to planet Nura.</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Photo realistic image of the planet Nura from space</a:t>
              </a: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Discover the wonders of Planet Nura: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dirty="0"/>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195CFE-AF31-0A60-00F5-7F52C77E7F0D}"/>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4" name="Rectangle: Rounded Corners 4" descr="Dark - small container">
            <a:extLst>
              <a:ext uri="{FF2B5EF4-FFF2-40B4-BE49-F238E27FC236}">
                <a16:creationId xmlns:a16="http://schemas.microsoft.com/office/drawing/2014/main" id="{CAF2695F-2B0B-710D-2F35-2A4E17D915C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98C4404C-CB93-FD0C-A367-CE550FE325AF}"/>
              </a:ext>
            </a:extLst>
          </p:cNvPr>
          <p:cNvSpPr/>
          <p:nvPr/>
        </p:nvSpPr>
        <p:spPr bwMode="auto">
          <a:xfrm>
            <a:off x="4456"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93FDA862-BFA1-49E0-99EF-2A895AF0CCF9}"/>
              </a:ext>
            </a:extLst>
          </p:cNvPr>
          <p:cNvSpPr txBox="1">
            <a:spLocks/>
          </p:cNvSpPr>
          <p:nvPr/>
        </p:nvSpPr>
        <p:spPr>
          <a:xfrm>
            <a:off x="941806" y="4576064"/>
            <a:ext cx="4281385" cy="25037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Exo ExtraLight" panose="000003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Exo ExtraLight" panose="000003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Exo ExtraLight" panose="000003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g</a:t>
            </a:r>
            <a:r>
              <a:rPr kumimoji="0" lang="en-US" sz="2000" b="1" i="0" u="none" strike="noStrike" kern="1200" cap="none" spc="-50" normalizeH="0" baseline="0" noProof="0" dirty="0" err="1">
                <a:ln w="3175">
                  <a:noFill/>
                </a:ln>
                <a:solidFill>
                  <a:prstClr val="white"/>
                </a:solidFill>
                <a:effectLst/>
                <a:uLnTx/>
                <a:uFillTx/>
                <a:latin typeface="Segoe UI Semibold" panose="020B0502040204020203" pitchFamily="34" charset="0"/>
                <a:ea typeface="+mn-ea"/>
                <a:cs typeface="Segoe UI Semibold" panose="020B0502040204020203" pitchFamily="34" charset="0"/>
              </a:rPr>
              <a:t>ithub.com</a:t>
            </a:r>
            <a:r>
              <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rPr>
              <a:t>/alec13355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50" normalizeH="0" baseline="0" noProof="0" dirty="0" err="1">
                <a:ln w="3175">
                  <a:noFill/>
                </a:ln>
                <a:solidFill>
                  <a:prstClr val="white"/>
                </a:solidFill>
                <a:effectLst/>
                <a:uLnTx/>
                <a:uFillTx/>
                <a:latin typeface="Segoe UI Semibold" panose="020B0502040204020203" pitchFamily="34" charset="0"/>
                <a:ea typeface="+mn-ea"/>
                <a:cs typeface="Segoe UI Semibold" panose="020B0502040204020203" pitchFamily="34" charset="0"/>
              </a:rPr>
              <a:t>linkedin.com</a:t>
            </a:r>
            <a:r>
              <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rPr>
              <a:t>/in/alec13355/</a:t>
            </a:r>
            <a:endParaRPr kumimoji="0" lang="en-US" sz="28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7E02B879-97E2-C945-51C5-C114006C4CC3}"/>
              </a:ext>
            </a:extLst>
          </p:cNvPr>
          <p:cNvSpPr txBox="1"/>
          <p:nvPr/>
        </p:nvSpPr>
        <p:spPr>
          <a:xfrm>
            <a:off x="941806" y="2859613"/>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Alec Harrison</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Microsoft MVP in AI &amp; Azure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1BFF3C69-75D9-0552-2670-95B3DBD6B4A1}"/>
              </a:ext>
            </a:extLst>
          </p:cNvPr>
          <p:cNvPicPr>
            <a:picLocks noChangeAspect="1"/>
          </p:cNvPicPr>
          <p:nvPr/>
        </p:nvPicPr>
        <p:blipFill>
          <a:blip r:embed="rId5"/>
          <a:srcRect l="25440" r="25440"/>
          <a:stretch/>
        </p:blipFill>
        <p:spPr>
          <a:xfrm>
            <a:off x="6392335" y="1327905"/>
            <a:ext cx="2245675" cy="3047892"/>
          </a:xfrm>
          <a:custGeom>
            <a:avLst/>
            <a:gdLst/>
            <a:ahLst/>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descr="A picture containing dog, grass, person, brown&#10;&#10;Description automatically generated">
            <a:extLst>
              <a:ext uri="{FF2B5EF4-FFF2-40B4-BE49-F238E27FC236}">
                <a16:creationId xmlns:a16="http://schemas.microsoft.com/office/drawing/2014/main" id="{39365485-31B9-3EEB-57B6-9A2FE647A799}"/>
              </a:ext>
            </a:extLst>
          </p:cNvPr>
          <p:cNvPicPr>
            <a:picLocks noChangeAspect="1"/>
          </p:cNvPicPr>
          <p:nvPr/>
        </p:nvPicPr>
        <p:blipFill rotWithShape="1">
          <a:blip r:embed="rId6"/>
          <a:srcRect t="5577" r="3" b="3830"/>
          <a:stretch/>
        </p:blipFill>
        <p:spPr>
          <a:xfrm>
            <a:off x="8801736" y="1327905"/>
            <a:ext cx="2245674" cy="3047892"/>
          </a:xfrm>
          <a:custGeom>
            <a:avLst/>
            <a:gdLst/>
            <a:ahLst/>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9" name="Picture 8" descr="A picture containing text&#10;&#10;Description automatically generated">
            <a:extLst>
              <a:ext uri="{FF2B5EF4-FFF2-40B4-BE49-F238E27FC236}">
                <a16:creationId xmlns:a16="http://schemas.microsoft.com/office/drawing/2014/main" id="{A4EE8285-8E5F-2AD4-9E6A-5560D651E636}"/>
              </a:ext>
            </a:extLst>
          </p:cNvPr>
          <p:cNvPicPr>
            <a:picLocks noChangeAspect="1"/>
          </p:cNvPicPr>
          <p:nvPr/>
        </p:nvPicPr>
        <p:blipFill>
          <a:blip r:embed="rId7"/>
          <a:stretch>
            <a:fillRect/>
          </a:stretch>
        </p:blipFill>
        <p:spPr>
          <a:xfrm>
            <a:off x="1013516" y="5462971"/>
            <a:ext cx="2957132" cy="1182853"/>
          </a:xfrm>
          <a:prstGeom prst="rect">
            <a:avLst/>
          </a:prstGeom>
        </p:spPr>
      </p:pic>
      <p:pic>
        <p:nvPicPr>
          <p:cNvPr id="11" name="Picture 10">
            <a:extLst>
              <a:ext uri="{FF2B5EF4-FFF2-40B4-BE49-F238E27FC236}">
                <a16:creationId xmlns:a16="http://schemas.microsoft.com/office/drawing/2014/main" id="{BCE79551-9172-A83A-31E5-85E420A6D346}"/>
              </a:ext>
            </a:extLst>
          </p:cNvPr>
          <p:cNvPicPr>
            <a:picLocks noChangeAspect="1"/>
          </p:cNvPicPr>
          <p:nvPr/>
        </p:nvPicPr>
        <p:blipFill>
          <a:blip r:embed="rId8"/>
          <a:stretch>
            <a:fillRect/>
          </a:stretch>
        </p:blipFill>
        <p:spPr>
          <a:xfrm>
            <a:off x="8914573" y="4512987"/>
            <a:ext cx="2132837" cy="2132837"/>
          </a:xfrm>
          <a:prstGeom prst="rect">
            <a:avLst/>
          </a:prstGeom>
        </p:spPr>
      </p:pic>
    </p:spTree>
    <p:extLst>
      <p:ext uri="{BB962C8B-B14F-4D97-AF65-F5344CB8AC3E}">
        <p14:creationId xmlns:p14="http://schemas.microsoft.com/office/powerpoint/2010/main" val="37584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3.54167E-6 0 L 0.02057 0.00046 " pathEditMode="relative" rAng="0" ptsTypes="AA">
                                      <p:cBhvr>
                                        <p:cTn id="9" dur="500" spd="-100000" fill="hold"/>
                                        <p:tgtEl>
                                          <p:spTgt spid="8"/>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dirty="0"/>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"name":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"Retrieves hotels from the search index 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"object",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"location":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location of the hotel (i.e. Seattle, WA)"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Maxprice</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maximum price for the hotel"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"required":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query","location","max_price","features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dirty="0"/>
              <a:t>Context window</a:t>
            </a:r>
            <a:br>
              <a:rPr lang="en-US" dirty="0"/>
            </a:br>
            <a:r>
              <a:rPr lang="en-US" sz="2000" dirty="0">
                <a:solidFill>
                  <a:srgbClr val="49C5B1"/>
                </a:solidFill>
              </a:rPr>
              <a:t>Tokens are shared between </a:t>
            </a:r>
            <a:br>
              <a:rPr lang="en-US" sz="2000" dirty="0">
                <a:solidFill>
                  <a:srgbClr val="49C5B1"/>
                </a:solidFill>
              </a:rPr>
            </a:br>
            <a:r>
              <a:rPr lang="en-US" sz="2000" dirty="0">
                <a:solidFill>
                  <a:srgbClr val="49C5B1"/>
                </a:solidFill>
              </a:rPr>
              <a:t>all prompts and completions</a:t>
            </a:r>
            <a:endParaRPr lang="en-US" dirty="0">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4,097 tokens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8,192 / 32,768 tokens</a:t>
            </a: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180305" y="708338"/>
            <a:ext cx="11447252" cy="59093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Workshop URL: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Workshop.globalai.community</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CA" sz="5400" spc="-50" dirty="0">
                <a:ln w="3175">
                  <a:noFill/>
                </a:ln>
                <a:solidFill>
                  <a:srgbClr val="FFFFFF"/>
                </a:solidFill>
                <a:latin typeface="Segoe UI Semibold"/>
                <a:cs typeface="Segoe UI" pitchFamily="34" charset="0"/>
              </a:rPr>
              <a:t>Event Reg:</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lvl="0" defTabSz="914367">
              <a:defRPr/>
            </a:pPr>
            <a:r>
              <a:rPr lang="en-CA" sz="5400" spc="-50" dirty="0">
                <a:ln w="3175">
                  <a:noFill/>
                </a:ln>
                <a:solidFill>
                  <a:srgbClr val="FFFFFF"/>
                </a:solidFill>
                <a:latin typeface="Segoe UI Semibold"/>
                <a:cs typeface="Segoe UI" pitchFamily="34" charset="0"/>
              </a:rPr>
              <a:t>https://blue-wave-0a5f00410.5.azurestaticapps.net/event/2ba1-0978</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98049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58F8F08-B347-7AD7-A83F-58AE4B1A8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4E062-2CA8-89DE-E011-9F50239B5008}"/>
              </a:ext>
            </a:extLst>
          </p:cNvPr>
          <p:cNvSpPr>
            <a:spLocks noGrp="1"/>
          </p:cNvSpPr>
          <p:nvPr>
            <p:ph type="title"/>
          </p:nvPr>
        </p:nvSpPr>
        <p:spPr/>
        <p:txBody>
          <a:bodyPr/>
          <a:lstStyle/>
          <a:p>
            <a:pPr algn="ctr"/>
            <a:r>
              <a:rPr lang="en-US" u="sng" dirty="0">
                <a:solidFill>
                  <a:srgbClr val="000000"/>
                </a:solidFill>
              </a:rPr>
              <a:t>Thank You To Some of the Many Sponsors</a:t>
            </a:r>
          </a:p>
        </p:txBody>
      </p:sp>
      <p:pic>
        <p:nvPicPr>
          <p:cNvPr id="1026" name="Picture 2" descr="Check Point Software Technologies">
            <a:extLst>
              <a:ext uri="{FF2B5EF4-FFF2-40B4-BE49-F238E27FC236}">
                <a16:creationId xmlns:a16="http://schemas.microsoft.com/office/drawing/2014/main" id="{91CEFE89-988D-988B-9C5F-A3051A261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931" y="-627027"/>
            <a:ext cx="4442138" cy="44421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viture">
            <a:extLst>
              <a:ext uri="{FF2B5EF4-FFF2-40B4-BE49-F238E27FC236}">
                <a16:creationId xmlns:a16="http://schemas.microsoft.com/office/drawing/2014/main" id="{919E0BDD-1125-1F7A-6268-96BAF7238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664" y="1271132"/>
            <a:ext cx="5156201" cy="51562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n't Panic Labs">
            <a:extLst>
              <a:ext uri="{FF2B5EF4-FFF2-40B4-BE49-F238E27FC236}">
                <a16:creationId xmlns:a16="http://schemas.microsoft.com/office/drawing/2014/main" id="{EC528575-E778-B684-2464-B322BB4FA5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0533" y="2007674"/>
            <a:ext cx="3225800" cy="322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proving">
            <a:extLst>
              <a:ext uri="{FF2B5EF4-FFF2-40B4-BE49-F238E27FC236}">
                <a16:creationId xmlns:a16="http://schemas.microsoft.com/office/drawing/2014/main" id="{435E9A31-7407-7750-C369-6588666F8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56" y="4075045"/>
            <a:ext cx="3445010" cy="34450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tiv and Varonis">
            <a:extLst>
              <a:ext uri="{FF2B5EF4-FFF2-40B4-BE49-F238E27FC236}">
                <a16:creationId xmlns:a16="http://schemas.microsoft.com/office/drawing/2014/main" id="{E27067F6-BD99-B532-A5D3-5647FA7DF8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5883" y="4737100"/>
            <a:ext cx="21209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hyft Solutions">
            <a:extLst>
              <a:ext uri="{FF2B5EF4-FFF2-40B4-BE49-F238E27FC236}">
                <a16:creationId xmlns:a16="http://schemas.microsoft.com/office/drawing/2014/main" id="{6A0F6AB8-E1F0-6FF7-00F0-F924C548F5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7664" y="4522899"/>
            <a:ext cx="2968402" cy="2968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0963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F3822830-E0A3-227A-7D2D-15EED419ECA1}"/>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9D180B5-EB92-5714-8632-3F7B54C17031}"/>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dirty="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7F647B5C-F152-F86E-0562-80E5FF81E9BA}"/>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296185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8" grpId="0"/>
      <p:bldP spid="34" grpId="0"/>
      <p:bldP spid="40"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dirty="0"/>
              <a:t>Traditional model development</a:t>
            </a:r>
            <a:br>
              <a:rPr lang="en-US" dirty="0"/>
            </a:br>
            <a:r>
              <a:rPr lang="en-US" sz="2400" dirty="0">
                <a:solidFill>
                  <a:srgbClr val="49C5B1"/>
                </a:solidFill>
                <a:latin typeface="+mn-lt"/>
              </a:rPr>
              <a:t>High cost and slow deployment—each service is trained disjointly</a:t>
            </a:r>
            <a:endParaRPr lang="en-US" dirty="0">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dirty="0">
                <a:ln>
                  <a:noFill/>
                </a:ln>
                <a:solidFill>
                  <a:prstClr val="white"/>
                </a:solidFill>
                <a:effectLst/>
                <a:uLnTx/>
                <a:uFillTx/>
                <a:latin typeface="Segoe UI Semibold"/>
                <a:ea typeface="+mn-ea"/>
                <a:cs typeface="+mn-cs"/>
              </a:rPr>
            </a:br>
            <a:r>
              <a:rPr kumimoji="0" lang="en-US" sz="1200" b="1" i="0" u="none" strike="noStrike" kern="0" cap="none" spc="0" normalizeH="0" baseline="0" noProof="0" dirty="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Freeform: Shape 8">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Freeform: Shape 12">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26" presetClass="emph" presetSubtype="0" fill="hold" grpId="1" nodeType="withEffect">
                                  <p:stCondLst>
                                    <p:cond delay="0"/>
                                  </p:stCondLst>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26" presetClass="emph" presetSubtype="0" fill="hold" grpId="1" nodeType="withEffect">
                                  <p:stCondLst>
                                    <p:cond delay="0"/>
                                  </p:stCondLst>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6" presetClass="emph" presetSubtype="0" fill="hold" grpId="1" nodeType="withEffect">
                                  <p:stCondLst>
                                    <p:cond delay="0"/>
                                  </p:stCondLst>
                                  <p:childTnLst>
                                    <p:animEffect transition="out" filter="fade">
                                      <p:cBhvr>
                                        <p:cTn id="24" dur="500" tmFilter="0, 0; .2, .5; .8, .5; 1, 0"/>
                                        <p:tgtEl>
                                          <p:spTgt spid="13"/>
                                        </p:tgtEl>
                                      </p:cBhvr>
                                    </p:animEffect>
                                    <p:animScale>
                                      <p:cBhvr>
                                        <p:cTn id="25" dur="250" autoRev="1" fill="hold"/>
                                        <p:tgtEl>
                                          <p:spTgt spid="13"/>
                                        </p:tgtEl>
                                      </p:cBhvr>
                                      <p:by x="105000" y="105000"/>
                                    </p:animScale>
                                  </p:childTnLst>
                                </p:cTn>
                              </p:par>
                              <p:par>
                                <p:cTn id="26" presetID="22" presetClass="entr" presetSubtype="1"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500"/>
                                        <p:tgtEl>
                                          <p:spTgt spid="26"/>
                                        </p:tgtEl>
                                      </p:cBhvr>
                                    </p:animEffect>
                                  </p:childTnLst>
                                </p:cTn>
                              </p:par>
                              <p:par>
                                <p:cTn id="32" presetID="22" presetClass="entr" presetSubtype="1"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up)">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animBg="1"/>
      <p:bldP spid="13" grpId="1" animBg="1"/>
      <p:bldP spid="14" grpId="0" animBg="1"/>
      <p:bldP spid="14" grpId="1" animBg="1"/>
      <p:bldP spid="15" grpId="0" animBg="1"/>
      <p:bldP spid="15"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370</TotalTime>
  <Words>2872</Words>
  <Application>Microsoft Macintosh PowerPoint</Application>
  <PresentationFormat>Widescreen</PresentationFormat>
  <Paragraphs>380</Paragraphs>
  <Slides>25</Slides>
  <Notes>25</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25</vt:i4>
      </vt:variant>
    </vt:vector>
  </HeadingPairs>
  <TitlesOfParts>
    <vt:vector size="47" baseType="lpstr">
      <vt:lpstr>.PingFang TC Regular</vt:lpstr>
      <vt:lpstr>Aptos</vt:lpstr>
      <vt:lpstr>Arial</vt:lpstr>
      <vt:lpstr>Calibri</vt:lpstr>
      <vt:lpstr>Calibri Light</vt:lpstr>
      <vt:lpstr>Camphor</vt:lpstr>
      <vt:lpstr>Consolas</vt:lpstr>
      <vt:lpstr>HKGothicNo2</vt:lpstr>
      <vt:lpstr>Maven Pro</vt:lpstr>
      <vt:lpstr>Roboto Mono</vt:lpstr>
      <vt:lpstr>Segoe UI</vt:lpstr>
      <vt:lpstr>Segoe UI Light</vt:lpstr>
      <vt:lpstr>Segoe UI Semibold</vt:lpstr>
      <vt:lpstr>Segoe UI Semilight</vt:lpstr>
      <vt:lpstr>Söhne</vt:lpstr>
      <vt:lpstr>source-serif-pro</vt:lpstr>
      <vt:lpstr>vendetta</vt:lpstr>
      <vt:lpstr>Wingdings</vt:lpstr>
      <vt:lpstr>3_Azure black</vt:lpstr>
      <vt:lpstr>Microsoft Build 16:9 Template Dark</vt:lpstr>
      <vt:lpstr>MVP_Dark</vt:lpstr>
      <vt:lpstr>1_Office Theme</vt:lpstr>
      <vt:lpstr>PowerPoint Presentation</vt:lpstr>
      <vt:lpstr>PowerPoint Presentation</vt:lpstr>
      <vt:lpstr>Thank You To Some of the Many Sponsors</vt:lpstr>
      <vt:lpstr>PowerPoint Presentation</vt:lpstr>
      <vt:lpstr>Traditional model development High cost and slow deployment—each service is trained disjointly</vt:lpstr>
      <vt:lpstr>Foundation models</vt:lpstr>
      <vt:lpstr>Foundation models</vt:lpstr>
      <vt:lpstr>PowerPoint Presentation</vt:lpstr>
      <vt:lpstr>How language models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OpenAI Service</vt:lpstr>
      <vt:lpstr>Zero-shot prompting</vt:lpstr>
      <vt:lpstr>Few-shot prompting</vt:lpstr>
      <vt:lpstr>System prompt vs user prompt</vt:lpstr>
      <vt:lpstr>Responsible AI in Prompt Engineering</vt:lpstr>
      <vt:lpstr>Azure OpenAI Function Calling</vt:lpstr>
      <vt:lpstr>Context window Tokens are shared between  all prompts and completions</vt:lpstr>
      <vt:lpstr>LLM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Alec Harrison</cp:lastModifiedBy>
  <cp:revision>11</cp:revision>
  <dcterms:created xsi:type="dcterms:W3CDTF">2023-09-25T13:57:04Z</dcterms:created>
  <dcterms:modified xsi:type="dcterms:W3CDTF">2024-07-17T03:34:50Z</dcterms:modified>
</cp:coreProperties>
</file>